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2" r:id="rId2"/>
    <p:sldId id="293" r:id="rId3"/>
    <p:sldId id="291" r:id="rId4"/>
    <p:sldId id="283" r:id="rId5"/>
    <p:sldId id="292" r:id="rId6"/>
    <p:sldId id="297" r:id="rId7"/>
    <p:sldId id="299" r:id="rId8"/>
    <p:sldId id="284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14" r:id="rId18"/>
    <p:sldId id="315" r:id="rId19"/>
    <p:sldId id="317" r:id="rId20"/>
    <p:sldId id="318" r:id="rId21"/>
    <p:sldId id="324" r:id="rId22"/>
    <p:sldId id="319" r:id="rId23"/>
    <p:sldId id="326" r:id="rId24"/>
    <p:sldId id="328" r:id="rId25"/>
    <p:sldId id="323" r:id="rId26"/>
    <p:sldId id="327" r:id="rId27"/>
    <p:sldId id="320" r:id="rId28"/>
    <p:sldId id="321" r:id="rId29"/>
    <p:sldId id="322" r:id="rId30"/>
    <p:sldId id="32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2" autoAdjust="0"/>
    <p:restoredTop sz="94631" autoAdjust="0"/>
  </p:normalViewPr>
  <p:slideViewPr>
    <p:cSldViewPr snapToGrid="0">
      <p:cViewPr varScale="1">
        <p:scale>
          <a:sx n="73" d="100"/>
          <a:sy n="73" d="100"/>
        </p:scale>
        <p:origin x="-798" y="-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pPr/>
              <a:t>2019/10/23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xmlns="" val="2487997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pPr/>
              <a:t>2019/10/23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xmlns="" val="285157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/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/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ntent Placeholder 2"/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6" name="Freeform 5"/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7" name="Freeform 5"/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8" name="Freeform 5"/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9" name="Freeform 5"/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8" name="Freeform 5"/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9" name="Freeform 5"/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0" name="Freeform 5"/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1" name="Freeform 5"/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9" name="Freeform 5"/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0" name="Freeform 5"/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1" name="Freeform 5"/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2" name="Freeform 5"/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1" name="Freeform 5"/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2" name="Freeform 5"/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3" name="Freeform 5"/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4" name="Freeform 5"/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1" name="Freeform 5"/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2" name="Freeform 5"/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3" name="Freeform 5"/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4" name="Freeform 5"/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1" name="Freeform 5"/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2" name="Freeform 5"/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3" name="Freeform 5"/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4" name="Freeform 5"/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1" name="Freeform 5"/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2" name="Freeform 5"/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3" name="Freeform 5"/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4" name="Freeform 5"/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5" name="Freeform 5"/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6" name="Freeform 5"/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7" name="Freeform 5"/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8" name="Freeform 5"/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5" name="Freeform 5"/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6" name="Freeform 5"/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7" name="Freeform 5"/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8" name="Freeform 5"/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/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1" name="Freeform 5"/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3" name="Freeform 5"/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4" name="Freeform 5"/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5" name="Freeform 5"/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/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mparison Left Placeholder 2"/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/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/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25" name="TextBox 24" descr="Slide accent to title box"/>
          <p:cNvSpPr txBox="1"/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05599" y="2907965"/>
            <a:ext cx="4459766" cy="2706616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ZA" dirty="0" smtClean="0"/>
              <a:t>Smart Home Automation using </a:t>
            </a:r>
            <a:r>
              <a:rPr lang="en-ZA" dirty="0" smtClean="0"/>
              <a:t>IOT</a:t>
            </a:r>
            <a:endParaRPr lang="en-ZA" dirty="0"/>
          </a:p>
        </p:txBody>
      </p:sp>
      <p:sp>
        <p:nvSpPr>
          <p:cNvPr id="20" name="Isosceles Triangle 19" descr="Slide shadow to title box"/>
          <p:cNvSpPr/>
          <p:nvPr/>
        </p:nvSpPr>
        <p:spPr>
          <a:xfrm rot="10800000" flipH="1">
            <a:off x="1018478" y="5614581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extBox 1"/>
          <p:cNvSpPr txBox="1"/>
          <p:nvPr/>
        </p:nvSpPr>
        <p:spPr>
          <a:xfrm>
            <a:off x="1094704" y="4746181"/>
            <a:ext cx="3940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By: </a:t>
            </a:r>
            <a:r>
              <a:rPr lang="en-IN" dirty="0" smtClean="0">
                <a:solidFill>
                  <a:schemeClr val="bg1"/>
                </a:solidFill>
              </a:rPr>
              <a:t>Vandan </a:t>
            </a:r>
            <a:r>
              <a:rPr lang="en-IN" dirty="0" err="1" smtClean="0">
                <a:solidFill>
                  <a:schemeClr val="bg1"/>
                </a:solidFill>
              </a:rPr>
              <a:t>Pandya</a:t>
            </a:r>
            <a:r>
              <a:rPr lang="en-IN" dirty="0" smtClean="0">
                <a:solidFill>
                  <a:schemeClr val="bg1"/>
                </a:solidFill>
              </a:rPr>
              <a:t> (18mca167)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       </a:t>
            </a:r>
            <a:r>
              <a:rPr lang="en-IN" dirty="0" err="1" smtClean="0">
                <a:solidFill>
                  <a:schemeClr val="bg1"/>
                </a:solidFill>
              </a:rPr>
              <a:t>Keyur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 err="1" smtClean="0">
                <a:solidFill>
                  <a:schemeClr val="bg1"/>
                </a:solidFill>
              </a:rPr>
              <a:t>Choksi</a:t>
            </a:r>
            <a:r>
              <a:rPr lang="en-IN" dirty="0" smtClean="0">
                <a:solidFill>
                  <a:schemeClr val="bg1"/>
                </a:solidFill>
              </a:rPr>
              <a:t> (18mca155)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Guide : Prof. Sonia Mittal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NodeMCU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31999" y="991673"/>
            <a:ext cx="8815031" cy="5200327"/>
          </a:xfrm>
        </p:spPr>
        <p:txBody>
          <a:bodyPr/>
          <a:lstStyle/>
          <a:p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ESP8266 is a low-cost, </a:t>
            </a:r>
            <a:r>
              <a:rPr lang="en-IN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Open source </a:t>
            </a:r>
            <a:r>
              <a:rPr lang="en-IN" sz="1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IN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Module </a:t>
            </a:r>
            <a:r>
              <a:rPr lang="en-IN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chip produced by “</a:t>
            </a:r>
            <a:r>
              <a:rPr lang="en-IN" sz="1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Espressif</a:t>
            </a:r>
            <a:r>
              <a:rPr lang="en-IN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Systems” 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that can be configured to connect to the Internet for Internet of </a:t>
            </a:r>
            <a:r>
              <a:rPr lang="en-IN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Things(</a:t>
            </a:r>
            <a:r>
              <a:rPr lang="en-IN" sz="1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IN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It can be programmed directly through USB port using LUA programming or Arduino </a:t>
            </a:r>
            <a:r>
              <a:rPr lang="en-IN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IDE.</a:t>
            </a:r>
          </a:p>
          <a:p>
            <a:r>
              <a:rPr lang="en-IN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simple programming we can establish a </a:t>
            </a:r>
            <a:r>
              <a:rPr lang="en-IN" sz="17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connection and define input/output pins according to your needs exactly like </a:t>
            </a:r>
            <a:r>
              <a:rPr lang="en-IN" sz="1700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, turning into a web server and a lot more</a:t>
            </a:r>
            <a:r>
              <a:rPr lang="en-IN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NODEMCU can be programmed using Arduino IDE.</a:t>
            </a:r>
          </a:p>
          <a:p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52" t="8366" r="5359" b="10808"/>
          <a:stretch>
            <a:fillRect/>
          </a:stretch>
        </p:blipFill>
        <p:spPr>
          <a:xfrm>
            <a:off x="1027724" y="3012920"/>
            <a:ext cx="5074276" cy="34644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62163" y="2591370"/>
            <a:ext cx="4849737" cy="4086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Breadboard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79583" y="432000"/>
            <a:ext cx="5834130" cy="6252135"/>
          </a:xfrm>
        </p:spPr>
      </p:pic>
      <p:sp>
        <p:nvSpPr>
          <p:cNvPr id="6" name="TextBox 5"/>
          <p:cNvSpPr txBox="1"/>
          <p:nvPr/>
        </p:nvSpPr>
        <p:spPr>
          <a:xfrm>
            <a:off x="432000" y="1081825"/>
            <a:ext cx="52475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 breadboard is a 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solder less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device for temporary prototype with electronics and test circuit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These are great units for making temporary circuits and prototyping, and they require absolutely no soldering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electronic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 electronic circuits can be interconnected by inserting their leads or terminals into the holes and then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making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connections through wires where appropriate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breadboard has strips of metal underneath the board and connect the holes on the top of the board. </a:t>
            </a: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PIR Sensor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6213698" cy="46715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 passive infrared sensor (PIR sensor) is an electronic sensor that measures infrared (IR) light radiating from objects in its field of view. They are most often used in PIR-based motion detectors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 PIR-based motion detector is used to sense movement of people, animals, or other objects. They are commonly used in burglar alarms and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automatically activated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lighting systems.</a:t>
            </a:r>
            <a:endParaRPr lang="en-Z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 5" descr="Hollow image accent"/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6" name="Freeform 5" descr="Solid image accent"/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950" b="4358"/>
          <a:stretch>
            <a:fillRect/>
          </a:stretch>
        </p:blipFill>
        <p:spPr>
          <a:xfrm>
            <a:off x="885825" y="3443605"/>
            <a:ext cx="5310505" cy="3233420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12000" y="597535"/>
            <a:ext cx="3183890" cy="3183890"/>
          </a:xfrm>
        </p:spPr>
      </p:pic>
      <p:pic>
        <p:nvPicPr>
          <p:cNvPr id="5" name="Picture 4" descr="PIR-Motion-Sensor-How-It-Work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75" y="3901440"/>
            <a:ext cx="4931410" cy="2775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LDR Sensor</a:t>
            </a:r>
            <a:endParaRPr lang="en-IN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432000" y="1056068"/>
            <a:ext cx="5472000" cy="5135932"/>
          </a:xfrm>
        </p:spPr>
        <p:txBody>
          <a:bodyPr/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a one type of resistor whose resistance varies depending on the amount of light falling on its surface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LDR refers to Light dependent resistor.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light falls on the resistor, then the resistance changes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resistors are often used in many circuits where it is required to sense the presence of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light.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resistors have a variety of functions and resistance. For instance, when the LDR is in darkness, then it can be used to turn ON a light or to turn OFF a light when it is in the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light.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typical light dependent resistor has a resistance in the darkness of 1MOhm, and in the brightness a resistance of a couple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KOhm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27313" y="1173093"/>
            <a:ext cx="5447763" cy="3846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Power supply module</a:t>
            </a:r>
            <a:endParaRPr lang="en-IN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32000" y="1043189"/>
            <a:ext cx="5472000" cy="5148811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This is a 3.3V/5V MB102 Breadboard Power Supply Module which provides a dual 5 V and 3.3 V power rails and has a multi-purpose female USB socket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supply modules are used to convert AC power into usable DC power so that the system to be powered may operate properly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They provide electrical protection in the form of fuses or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breakers.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It is also there for safety reasons so that power grid high voltages are not (usually) present inside an electronic system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40190" y="850937"/>
            <a:ext cx="5571555" cy="5180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Relay Module</a:t>
            </a:r>
            <a:endParaRPr lang="en-IN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32000" y="1043189"/>
            <a:ext cx="5472000" cy="5148811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 relay is an electrically operated switch that can be turned on or off, letting the current go through or not, and can be controlled with low voltages, like the 5 V provided by the Arduino pins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This relay module has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four channels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(those blue cubes). There are other models with one,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two and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eight channels.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This module should be powered with 5V, which is appropriate to use with an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ESP8266.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There are other relay modules that are powered using 3.3V, which is ideal for ESP32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and other microcontrollers.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pic>
        <p:nvPicPr>
          <p:cNvPr id="3" name="Picture 2" descr="5-12"/>
          <p:cNvPicPr>
            <a:picLocks noChangeAspect="1"/>
          </p:cNvPicPr>
          <p:nvPr/>
        </p:nvPicPr>
        <p:blipFill>
          <a:blip r:embed="rId2"/>
          <a:srcRect l="7657" t="12309" r="7932" b="13407"/>
          <a:stretch>
            <a:fillRect/>
          </a:stretch>
        </p:blipFill>
        <p:spPr>
          <a:xfrm>
            <a:off x="6069965" y="863600"/>
            <a:ext cx="5520690" cy="4858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Jumper </a:t>
            </a:r>
            <a:r>
              <a:rPr lang="en-US" altLang="en-IN" dirty="0" smtClean="0"/>
              <a:t>wires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31800" y="1043305"/>
            <a:ext cx="6202680" cy="5148580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 jump</a:t>
            </a:r>
            <a:r>
              <a:rPr lang="en-US" altLang="en-IN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wire  is an electrical wire, or group of them in a cable, with a connector or pin at each end, which is normally used to interconnect the components of a breadboard or other prototype or test circuit, internally or with other equipment or components, without soldering.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Individual jump wires are fitted by inserting their "end connectors" into the slots provided in a breadboard, the header connector of a circuit board, or a piece of test equipment.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pic>
        <p:nvPicPr>
          <p:cNvPr id="2" name="Picture 1" descr="F7916454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70" y="3369310"/>
            <a:ext cx="5006975" cy="2461895"/>
          </a:xfrm>
          <a:prstGeom prst="rect">
            <a:avLst/>
          </a:prstGeom>
        </p:spPr>
      </p:pic>
      <p:pic>
        <p:nvPicPr>
          <p:cNvPr id="3" name="Picture 2" descr="1951-01"/>
          <p:cNvPicPr>
            <a:picLocks noChangeAspect="1"/>
          </p:cNvPicPr>
          <p:nvPr/>
        </p:nvPicPr>
        <p:blipFill>
          <a:blip r:embed="rId3"/>
          <a:srcRect l="8301" t="11379" r="9759" b="13990"/>
          <a:stretch>
            <a:fillRect/>
          </a:stretch>
        </p:blipFill>
        <p:spPr>
          <a:xfrm>
            <a:off x="6863715" y="312420"/>
            <a:ext cx="4864100" cy="2769870"/>
          </a:xfrm>
          <a:prstGeom prst="rect">
            <a:avLst/>
          </a:prstGeom>
        </p:spPr>
      </p:pic>
      <p:pic>
        <p:nvPicPr>
          <p:cNvPr id="4" name="Picture 3" descr="153-04"/>
          <p:cNvPicPr>
            <a:picLocks noChangeAspect="1"/>
          </p:cNvPicPr>
          <p:nvPr/>
        </p:nvPicPr>
        <p:blipFill>
          <a:blip r:embed="rId4"/>
          <a:srcRect l="10215" r="9945"/>
          <a:stretch>
            <a:fillRect/>
          </a:stretch>
        </p:blipFill>
        <p:spPr>
          <a:xfrm>
            <a:off x="6863715" y="3463925"/>
            <a:ext cx="4864100" cy="2813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90775" y="5908675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Female to Male Wires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152765" y="3082290"/>
            <a:ext cx="2551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Female to Female Wires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285480" y="6308725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Male to Male Wires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</a:t>
            </a:r>
            <a:r>
              <a:rPr lang="en-US" dirty="0" smtClean="0"/>
              <a:t>Diagram of PIR Sensor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6918" y="1272670"/>
            <a:ext cx="7316221" cy="4887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Arduino IDE for PIR Demo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32000" y="864000"/>
            <a:ext cx="10188103" cy="599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12;</a:t>
            </a:r>
          </a:p>
          <a:p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sensor = 13;</a:t>
            </a:r>
          </a:p>
          <a:p>
            <a:endParaRPr lang="en-US" sz="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setup() {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Serial.begin</a:t>
            </a:r>
            <a:r>
              <a:rPr lang="en-US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(115200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(sensor, INPUT); </a:t>
            </a:r>
            <a:r>
              <a:rPr lang="en-US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//Declare sensor as input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OUTPUT</a:t>
            </a:r>
            <a:r>
              <a:rPr lang="en-US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     //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Declare LED as output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  <a:p>
            <a:endParaRPr lang="en-US" sz="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loop() {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state = 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digitalRead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(sensor); // Here PIR sensor sense and stores in state 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(state);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if(state == HIGH)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{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digitalWrite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HIGH);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("Motion detected!!");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delay(5000);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}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else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{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digitalWrite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LOW);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("Motion absent!!");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delay(100);</a:t>
            </a:r>
          </a:p>
          <a:p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}</a:t>
            </a:r>
          </a:p>
          <a:p>
            <a:r>
              <a:rPr lang="en-US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sz="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75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</a:t>
            </a:r>
            <a:r>
              <a:rPr lang="en-US" dirty="0" smtClean="0"/>
              <a:t>Diagram of LDR Sensor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8712" y="1272670"/>
            <a:ext cx="7372854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978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15" name="Freeform 5" descr="Hollow accent"/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31" name="TextBox 30" descr="Flag accent to title"/>
          <p:cNvSpPr txBox="1"/>
          <p:nvPr/>
        </p:nvSpPr>
        <p:spPr>
          <a:xfrm flipH="1">
            <a:off x="2253803" y="2640169"/>
            <a:ext cx="2138368" cy="2513351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/>
          <p:cNvSpPr/>
          <p:nvPr/>
        </p:nvSpPr>
        <p:spPr>
          <a:xfrm rot="10800000" flipH="1">
            <a:off x="3915923" y="4728548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915922" y="2360834"/>
            <a:ext cx="4400429" cy="2369125"/>
          </a:xfrm>
        </p:spPr>
        <p:txBody>
          <a:bodyPr/>
          <a:lstStyle/>
          <a:p>
            <a:r>
              <a:rPr lang="en-ZA" b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makes a home </a:t>
            </a:r>
            <a:br>
              <a:rPr lang="en-ZA" b="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ZA" b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“Smart Home”?</a:t>
            </a:r>
            <a:endParaRPr lang="en-ZA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Arduino IDE for </a:t>
            </a:r>
            <a:r>
              <a:rPr lang="en-US" dirty="0" smtClean="0"/>
              <a:t>LDR </a:t>
            </a:r>
            <a:r>
              <a:rPr lang="en-US" dirty="0"/>
              <a:t>Demo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32000" y="864000"/>
            <a:ext cx="10188103" cy="599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12;</a:t>
            </a:r>
          </a:p>
          <a:p>
            <a:r>
              <a:rPr lang="en-US" sz="1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ldrPin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A0;</a:t>
            </a:r>
          </a:p>
          <a:p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setup() {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Serial.begin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(115200);</a:t>
            </a:r>
          </a:p>
          <a:p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OUTPUT); //Declare LED as output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ldrPin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INPUT);  //Declare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sensor as input 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  <a:p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loop() {</a:t>
            </a:r>
          </a:p>
          <a:p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state =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digitalRead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(sensor); // Here PIR sensor sense and stores in state </a:t>
            </a: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(state);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if(</a:t>
            </a:r>
            <a:r>
              <a:rPr lang="en-US" sz="1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ldrstatus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&lt;= 300 ) {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digitalWrite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HIGH);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delay(5000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}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else {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digitalWrite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LOW);</a:t>
            </a:r>
          </a:p>
          <a:p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delay(100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}</a:t>
            </a:r>
          </a:p>
          <a:p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661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Circuit Diagram for LDR + PIR Demo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3265584" y="-1616248"/>
            <a:ext cx="5259999" cy="1092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824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Arduino IDE for </a:t>
            </a:r>
            <a:r>
              <a:rPr lang="en-US" dirty="0" smtClean="0"/>
              <a:t>LDR + PIR </a:t>
            </a:r>
            <a:r>
              <a:rPr lang="en-US" dirty="0"/>
              <a:t>Demo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32000" y="864000"/>
            <a:ext cx="10188103" cy="599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12;</a:t>
            </a:r>
          </a:p>
          <a:p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sensor = 13;</a:t>
            </a:r>
          </a:p>
          <a:p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ldrPin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A0;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setup() {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Serial.begin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(115200);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(sensor, INPUT);  //Declare sensor as input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OUTPUT); //Declare LED as output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ldrPin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INPUT);  //Declare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sensor as input 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loop() {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state =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digitalRead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(sensor); // Here PIR sensor sense and stores in state 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ldrstatus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analogRead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ldrPin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  // Here LDR sensor sense and stores in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ldrstatus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(state);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if(state == HIGH &amp;&amp;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ldrstatus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&lt;= 300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{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digitalWrite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HIGH);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("Motion detected..!! &amp; Lights On..!!");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delay(5000);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}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 {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digitalWrite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LOW);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("Motion absent..!! &amp; Lights Off..!!");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delay(100);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7959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Blynk</a:t>
            </a:r>
            <a:r>
              <a:rPr lang="en-IN" dirty="0" smtClean="0"/>
              <a:t> &amp; How it Works?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6393" y="1995017"/>
            <a:ext cx="10991561" cy="42822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000" y="1032238"/>
            <a:ext cx="8441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</a:rPr>
              <a:t>The most popular </a:t>
            </a:r>
            <a:r>
              <a:rPr lang="en-IN" dirty="0" err="1">
                <a:latin typeface="arial" panose="020B0604020202020204" pitchFamily="34" charset="0"/>
              </a:rPr>
              <a:t>IoT</a:t>
            </a:r>
            <a:r>
              <a:rPr lang="en-IN" dirty="0">
                <a:latin typeface="arial" panose="020B0604020202020204" pitchFamily="34" charset="0"/>
              </a:rPr>
              <a:t> platform to connect your devices to the cloud, design apps to control them, and </a:t>
            </a:r>
            <a:r>
              <a:rPr lang="en-IN" dirty="0" smtClean="0">
                <a:latin typeface="arial" panose="020B0604020202020204" pitchFamily="34" charset="0"/>
              </a:rPr>
              <a:t>manage </a:t>
            </a:r>
            <a:r>
              <a:rPr lang="en-IN" dirty="0">
                <a:latin typeface="arial" panose="020B0604020202020204" pitchFamily="34" charset="0"/>
              </a:rPr>
              <a:t>deployed products at scale.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63642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Blynk</a:t>
            </a:r>
            <a:r>
              <a:rPr lang="en-IN" dirty="0" smtClean="0"/>
              <a:t> &amp; How it Works?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32000" y="1032238"/>
            <a:ext cx="8441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can create a project dashboard and arrange buttons, sliders, graphs, and other widgets onto the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screen in Official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Blynk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App.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7498" y="1857846"/>
            <a:ext cx="10877003" cy="461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9850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Arduino IDE </a:t>
            </a:r>
            <a:r>
              <a:rPr lang="en-US" dirty="0" smtClean="0"/>
              <a:t>for </a:t>
            </a:r>
            <a:r>
              <a:rPr lang="en-US" dirty="0" err="1" smtClean="0"/>
              <a:t>Blynk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32000" y="864000"/>
            <a:ext cx="10188103" cy="599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#define BLYNK_PRINT Serial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include &lt;ESP8266WiFi.h&gt;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#include &lt;BlynkSimpleEsp8266.h&gt;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// You should get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Token in the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Blynk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App.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// Go to the Project Settings (nut icon).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[] = "0e66315e07a7443ab01a98071c329741";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// Your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WiFi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credentials.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// Set password to "" for open networks.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ssid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[] = "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Vandan's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iPhone";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 pass[] = "vandan2223";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setup()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// Debug console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Serial.begin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(9600);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Blynk.begin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ssid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pass);</a:t>
            </a:r>
          </a:p>
          <a:p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loop()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Blynk.run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7327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ThingSpeak</a:t>
            </a:r>
            <a:r>
              <a:rPr lang="en-IN" dirty="0" smtClean="0"/>
              <a:t> Cloud &amp; How it Works?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31999" y="1141704"/>
            <a:ext cx="8518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ThingSpeak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™ is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 open-source Internet of Things 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 application and API to store and retrieve data from things using the HTTP protocol over the Internet or via a Local Area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an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analytics platform service that allows you to aggregate, visualize and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analyse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live data streams in the cloud.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1998" y="2724150"/>
            <a:ext cx="11295657" cy="38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7996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Arduino IDE for </a:t>
            </a:r>
            <a:r>
              <a:rPr lang="en-US" dirty="0" err="1" smtClean="0"/>
              <a:t>ThingSpeak</a:t>
            </a:r>
            <a:r>
              <a:rPr lang="en-US" dirty="0" smtClean="0"/>
              <a:t>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32000" y="864000"/>
            <a:ext cx="10188103" cy="599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#include &lt;ESP8266WiFi.h&gt;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#include &lt;ESP8266HTTPClient.h&gt;</a:t>
            </a:r>
          </a:p>
          <a:p>
            <a:endParaRPr lang="en-US" sz="1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WiFiClient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client;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thingSpeakAddress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"http://api.thingspeak.com/update?";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writeAPIKey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tsfield1Name;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HTTPClient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http;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12,sensor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13,ldrPin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A0;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setup() {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Serial.begin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(115200);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(sensor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INPUT);  //Declare sensor as input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OUTPUT); //Declare LED as output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ldrPin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INPUT);  //Declare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sensor as input 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WiFi.disconnect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WiFi.begin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("hey", "9924223308");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while ((!(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WiFi.status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== WL_CONNECTED)))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{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("Not Connected");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delay(300);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}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("Connect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");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sz="1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9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Arduino IDE for </a:t>
            </a:r>
            <a:r>
              <a:rPr lang="en-US" dirty="0" err="1" smtClean="0"/>
              <a:t>ThingSpeak</a:t>
            </a:r>
            <a:r>
              <a:rPr lang="en-US" dirty="0" smtClean="0"/>
              <a:t> Cloud (Cont..)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32000" y="864000"/>
            <a:ext cx="10188103" cy="599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loop() {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state =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digitalRead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(sensor); // Here PIR sensor sense and stores in state 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ldrstatus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analogRead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ldrPin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  // Here LDR sensor sense and stores in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ldrstatus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(state);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ldrstatus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if(state == 1 &amp;&amp;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ldrstatus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&lt;= 300)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{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if (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client.connect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("api.thingspeak.com",80)) {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thingSpeakAddress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"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api_key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=";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"Y0S53GNSB81WS2J9";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"&amp;";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"field1";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"=";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state;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http.begin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http.GET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http.end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digitalWrite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1);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("Motion detected!! &amp; Lights On..!!");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delay(5000);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}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85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Arduino IDE for </a:t>
            </a:r>
            <a:r>
              <a:rPr lang="en-US" dirty="0" err="1" smtClean="0"/>
              <a:t>ThingSpeak</a:t>
            </a:r>
            <a:r>
              <a:rPr lang="en-US" dirty="0" smtClean="0"/>
              <a:t> Cloud (Cont..)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32000" y="864000"/>
            <a:ext cx="10188103" cy="599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{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if (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client.connect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("api.thingspeak.com",80)) {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thingSpeakAddress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"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api_key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=";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"Y0S53GNSB81WS2J9";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"&amp;";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"field1";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"=";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+= state;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http.begin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request_string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http.GET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http.end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digitalWrite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ledpin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0);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("Motion absent!! &amp; Lights Off..!!");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delay(100);</a:t>
            </a: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48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/>
              <a:t>Home Automation</a:t>
            </a:r>
            <a:endParaRPr lang="en-ZA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32000" y="1201843"/>
            <a:ext cx="5472000" cy="4990157"/>
          </a:xfrm>
        </p:spPr>
        <p:txBody>
          <a:bodyPr/>
          <a:lstStyle/>
          <a:p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smart some automation system typically controls following things: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Lighting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Entertainment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Climate of the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Appliances</a:t>
            </a:r>
          </a:p>
          <a:p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 also includes security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Alarm System</a:t>
            </a:r>
          </a:p>
          <a:p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When all these devices are connected to internet it makes Internet </a:t>
            </a:r>
            <a:r>
              <a:rPr lang="en-ZA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 Things (</a:t>
            </a:r>
            <a:r>
              <a:rPr lang="en-ZA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Z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reeform 5" descr="Hollow accent block"/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67" name="Freeform 5" descr="Solid accent block"/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04000" y="577010"/>
            <a:ext cx="6055770" cy="552255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30</a:t>
            </a:fld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37329" y="2994896"/>
            <a:ext cx="4401871" cy="432000"/>
          </a:xfrm>
        </p:spPr>
        <p:txBody>
          <a:bodyPr/>
          <a:lstStyle/>
          <a:p>
            <a:r>
              <a:rPr lang="en-IN" sz="4800" dirty="0" smtClean="0"/>
              <a:t>Thank You!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xmlns="" val="152232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/>
              <a:t>How it works?</a:t>
            </a:r>
            <a:endParaRPr lang="en-ZA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46715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 home automation system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connects all the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controlled devices to a central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Hub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user interface for control of the system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can be used by followings: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all-mounted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terminals, tablet or desktop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phone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interface, that may also be accessible off-site through the Internet.</a:t>
            </a:r>
            <a:endParaRPr lang="en-Z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Placeholder 8" descr="Image placeholder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15" name="Freeform 5" descr="Hollow image accent"/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6" name="Freeform 5" descr="Solid image accent"/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24" name="TextBox 23" descr="Accent piece to title box"/>
          <p:cNvSpPr txBox="1"/>
          <p:nvPr/>
        </p:nvSpPr>
        <p:spPr>
          <a:xfrm>
            <a:off x="11387102" y="3438659"/>
            <a:ext cx="804898" cy="2630348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18" name="Isosceles Triangle 17" descr="Shadow for title box"/>
          <p:cNvSpPr/>
          <p:nvPr/>
        </p:nvSpPr>
        <p:spPr>
          <a:xfrm rot="10800000">
            <a:off x="11378985" y="5625581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386656" y="2773679"/>
            <a:ext cx="4459766" cy="2867267"/>
          </a:xfrm>
        </p:spPr>
        <p:txBody>
          <a:bodyPr/>
          <a:lstStyle/>
          <a:p>
            <a:r>
              <a:rPr lang="en-ZA" dirty="0" smtClean="0"/>
              <a:t>Implementation of Lighting System </a:t>
            </a:r>
            <a:br>
              <a:rPr lang="en-ZA" dirty="0" smtClean="0"/>
            </a:br>
            <a:r>
              <a:rPr lang="en-ZA" dirty="0" smtClean="0"/>
              <a:t>using Motion detection</a:t>
            </a:r>
            <a:endParaRPr lang="en-ZA" dirty="0"/>
          </a:p>
        </p:txBody>
      </p:sp>
      <p:sp>
        <p:nvSpPr>
          <p:cNvPr id="15" name="Freeform 5" descr="Accent block"/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6" name="Freeform 5" descr="Hollow accent block"/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/>
              <a:t>Requirements for the System</a:t>
            </a:r>
            <a:endParaRPr lang="en-ZA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48003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Microcontroller: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Microcontrollers are tiny computers which contains one or more computer processors, memory and programmable input/output peripherals all in a single integrated circuit.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 can be thought of as a development boards which are printed circuit boards containing MCU (Memory Control Unit) and the supporting components needed to program the MCU.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many microcontrollers available:</a:t>
            </a:r>
          </a:p>
          <a:p>
            <a:pPr marL="828675" lvl="2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</a:p>
          <a:p>
            <a:pPr marL="828675" lvl="2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  <a:p>
            <a:pPr marL="828675" lvl="2" indent="-285750">
              <a:buFont typeface="Arial" panose="020B0604020202020204" pitchFamily="34" charset="0"/>
              <a:buChar char="•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endParaRPr lang="en-Z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Placeholder 13" descr="Image plaeceholder left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/>
          <a:srcRect/>
          <a:stretch>
            <a:fillRect/>
          </a:stretch>
        </p:blipFill>
        <p:spPr/>
      </p:pic>
      <p:pic>
        <p:nvPicPr>
          <p:cNvPr id="19" name="Picture Placeholder 18" descr="Image placeholder bottom"/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/>
          <a:srcRect/>
          <a:stretch>
            <a:fillRect/>
          </a:stretch>
        </p:blipFill>
        <p:spPr/>
      </p:pic>
      <p:pic>
        <p:nvPicPr>
          <p:cNvPr id="17" name="Picture Placeholder 16" descr="Image placeholder top"/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/>
          <a:srcRect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 smtClean="0"/>
              <a:t>Choosing best Microcontroller for Lightning System</a:t>
            </a:r>
            <a:endParaRPr lang="en-ZA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432487" y="956329"/>
            <a:ext cx="11339513" cy="360000"/>
          </a:xfrm>
        </p:spPr>
        <p:txBody>
          <a:bodyPr/>
          <a:lstStyle/>
          <a:p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Comparative Study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11" name="TextBox 10"/>
          <p:cNvSpPr txBox="1"/>
          <p:nvPr/>
        </p:nvSpPr>
        <p:spPr>
          <a:xfrm>
            <a:off x="4302000" y="1435234"/>
            <a:ext cx="3600000" cy="43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32000" y="1435235"/>
          <a:ext cx="11295656" cy="51219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39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239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239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239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5844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/>
                        <a:t>Technical</a:t>
                      </a:r>
                    </a:p>
                    <a:p>
                      <a:pPr algn="ctr"/>
                      <a:r>
                        <a:rPr lang="en-IN" sz="1800" b="1" dirty="0" smtClean="0"/>
                        <a:t>Specification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smtClean="0"/>
                        <a:t>NodeMCU</a:t>
                      </a:r>
                    </a:p>
                    <a:p>
                      <a:pPr algn="ctr"/>
                      <a:r>
                        <a:rPr lang="en-IN" sz="1800" b="1" smtClean="0"/>
                        <a:t>(ESP-8266)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smtClean="0"/>
                        <a:t>Arduino Uno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/>
                        <a:t>Raspberry Pi</a:t>
                      </a:r>
                    </a:p>
                    <a:p>
                      <a:pPr algn="ctr"/>
                      <a:r>
                        <a:rPr lang="en-IN" sz="1800" b="1" dirty="0" smtClean="0"/>
                        <a:t>Model B+</a:t>
                      </a:r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114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Operative Voltage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smtClean="0"/>
                        <a:t>3.3V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smtClean="0"/>
                        <a:t>5V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smtClean="0"/>
                        <a:t>5V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1145">
                <a:tc>
                  <a:txBody>
                    <a:bodyPr/>
                    <a:lstStyle/>
                    <a:p>
                      <a:pPr algn="ctr"/>
                      <a:r>
                        <a:rPr lang="en-IN" sz="1800" smtClean="0"/>
                        <a:t>Processor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 smtClean="0"/>
                        <a:t>Tensilica</a:t>
                      </a:r>
                      <a:r>
                        <a:rPr lang="en-IN" sz="1800" baseline="0" dirty="0" smtClean="0"/>
                        <a:t> L 106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smtClean="0"/>
                        <a:t>ATMega328P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smtClean="0"/>
                        <a:t>Quad-core ARM Cortex A53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1145">
                <a:tc>
                  <a:txBody>
                    <a:bodyPr/>
                    <a:lstStyle/>
                    <a:p>
                      <a:pPr algn="ctr"/>
                      <a:r>
                        <a:rPr lang="en-IN" sz="1800" smtClean="0"/>
                        <a:t>Clock</a:t>
                      </a:r>
                      <a:r>
                        <a:rPr lang="en-IN" sz="1800" baseline="0" smtClean="0"/>
                        <a:t> Speed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26 Mhz-52 MHz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16 MHz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1.2 GHz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1145">
                <a:tc>
                  <a:txBody>
                    <a:bodyPr/>
                    <a:lstStyle/>
                    <a:p>
                      <a:pPr algn="ctr"/>
                      <a:r>
                        <a:rPr lang="en-IN" sz="1800" smtClean="0"/>
                        <a:t>Flash Memory</a:t>
                      </a:r>
                      <a:endParaRPr lang="en-IN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up to 4MB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32 KB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-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114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System Memory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128 KB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2 KB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1 GB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114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Development Environment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Arduino IDE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800" dirty="0" smtClean="0"/>
                        <a:t>Arduino 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any Linux Compatible IDE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114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Operating System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smtClean="0"/>
                        <a:t>XTOS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-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Raspbian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36919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Communication Supported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IEEE 802.11 b/g/n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IEEE 802.11 b/g/n IEEE 802.15.4 433RF BLE 4.0 via Shield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IEEE 802.11 b/g/n IEEE 802.15.4 433RF BLE 4.0Ethernet Serial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114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Price (</a:t>
                      </a:r>
                      <a:r>
                        <a:rPr lang="en-IN" sz="1800" dirty="0" err="1" smtClean="0"/>
                        <a:t>Rs</a:t>
                      </a:r>
                      <a:r>
                        <a:rPr lang="en-IN" sz="1800" dirty="0" smtClean="0"/>
                        <a:t>.)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smtClean="0"/>
                        <a:t>290-340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300 - 350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/>
                        <a:t>2600</a:t>
                      </a:r>
                      <a:r>
                        <a:rPr lang="en-IN" sz="1800" baseline="0" dirty="0" smtClean="0"/>
                        <a:t> - 3000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How NodeMCU is compatible for the system..</a:t>
            </a:r>
            <a:endParaRPr lang="en-Z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32000" y="1074044"/>
            <a:ext cx="11295656" cy="5365393"/>
          </a:xfrm>
        </p:spPr>
        <p:txBody>
          <a:bodyPr/>
          <a:lstStyle/>
          <a:p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having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inbuilt WIFI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you can connect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 internet without much effort compare to connecting UNO to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internet.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best thing is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is A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rduino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compatible you can do all possible stuff that can be done with UNO. We can also program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'C' language using Arduino IDE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directly.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Hardware comparison</a:t>
            </a: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comes with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128KB RAM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and UNO it’s just 2kB RAM so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is having more ram space.</a:t>
            </a: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is having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4MBytes of ROM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(flash) and UNO is just 32 KB,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can store more code compare to UNO.</a:t>
            </a: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comes with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micro USB port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and UNO is comes with USB type B connector, micro USB cable is easy available compare to USB type B.</a:t>
            </a: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development board is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smaller in size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compared to Arduino UNO.</a:t>
            </a: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and UNO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priced almost same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so you can opt to buy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Components Used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467158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ZA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endParaRPr lang="en-ZA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Bread Board</a:t>
            </a:r>
          </a:p>
          <a:p>
            <a:pPr marL="457200" indent="-457200">
              <a:buFont typeface="+mj-lt"/>
              <a:buAutoNum type="arabicPeriod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PIR Sensor</a:t>
            </a:r>
          </a:p>
          <a:p>
            <a:pPr marL="457200" indent="-457200">
              <a:buFont typeface="+mj-lt"/>
              <a:buAutoNum type="arabicPeriod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LDR Sensor</a:t>
            </a:r>
          </a:p>
          <a:p>
            <a:pPr marL="457200" indent="-457200">
              <a:buFont typeface="+mj-lt"/>
              <a:buAutoNum type="arabicPeriod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Power Supply Module</a:t>
            </a:r>
          </a:p>
          <a:p>
            <a:pPr marL="457200" indent="-457200">
              <a:buFont typeface="+mj-lt"/>
              <a:buAutoNum type="arabicPeriod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Relay Module</a:t>
            </a:r>
          </a:p>
          <a:p>
            <a:pPr marL="457200" indent="-457200">
              <a:buFont typeface="+mj-lt"/>
              <a:buAutoNum type="arabicPeriod"/>
            </a:pPr>
            <a:r>
              <a:rPr 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Jumper </a:t>
            </a:r>
            <a:r>
              <a:rPr lang="en-US" altLang="en-Z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Wires</a:t>
            </a:r>
            <a:endParaRPr lang="en-ZA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Placeholder 8" descr="Image placeholder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15" name="Freeform 5" descr="Hollow image accent"/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16" name="Freeform 5" descr="Solid image accent"/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2098</Words>
  <Application>Microsoft Office PowerPoint</Application>
  <PresentationFormat>Custom</PresentationFormat>
  <Paragraphs>359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Smart Home Automation using IOT</vt:lpstr>
      <vt:lpstr>What makes a home  “Smart Home”?</vt:lpstr>
      <vt:lpstr>Home Automation</vt:lpstr>
      <vt:lpstr>How it works?</vt:lpstr>
      <vt:lpstr>Implementation of Lighting System  using Motion detection</vt:lpstr>
      <vt:lpstr>Requirements for the System</vt:lpstr>
      <vt:lpstr>Choosing best Microcontroller for Lightning System</vt:lpstr>
      <vt:lpstr>How NodeMCU is compatible for the system..</vt:lpstr>
      <vt:lpstr>Components Used</vt:lpstr>
      <vt:lpstr>NodeMCU</vt:lpstr>
      <vt:lpstr>Breadboard</vt:lpstr>
      <vt:lpstr>PIR Sensor</vt:lpstr>
      <vt:lpstr>LDR Sensor</vt:lpstr>
      <vt:lpstr>Power supply module</vt:lpstr>
      <vt:lpstr>Relay Module</vt:lpstr>
      <vt:lpstr>Jumper wires</vt:lpstr>
      <vt:lpstr>Circuit Diagram of PIR Sensor</vt:lpstr>
      <vt:lpstr>Code of Arduino IDE for PIR Demo </vt:lpstr>
      <vt:lpstr>Circuit Diagram of LDR Sensor</vt:lpstr>
      <vt:lpstr>Code of Arduino IDE for LDR Demo </vt:lpstr>
      <vt:lpstr>Circuit Diagram for LDR + PIR Demo</vt:lpstr>
      <vt:lpstr>Code of Arduino IDE for LDR + PIR Demo </vt:lpstr>
      <vt:lpstr>What is Blynk &amp; How it Works?</vt:lpstr>
      <vt:lpstr>What is Blynk &amp; How it Works?</vt:lpstr>
      <vt:lpstr>Code of Arduino IDE for Blynk</vt:lpstr>
      <vt:lpstr>What is ThingSpeak Cloud &amp; How it Works?</vt:lpstr>
      <vt:lpstr>Code of Arduino IDE for ThingSpeak Cloud</vt:lpstr>
      <vt:lpstr>Code of Arduino IDE for ThingSpeak Cloud (Cont..)</vt:lpstr>
      <vt:lpstr>Code of Arduino IDE for ThingSpeak Cloud (Cont..)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2019-02-01T03:51:00Z</dcterms:created>
  <dcterms:modified xsi:type="dcterms:W3CDTF">2019-10-23T12:04:52Z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1033-10.2.0.7635</vt:lpwstr>
  </property>
</Properties>
</file>